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2" r:id="rId5"/>
    <p:sldId id="258" r:id="rId6"/>
    <p:sldId id="259" r:id="rId7"/>
    <p:sldId id="264" r:id="rId8"/>
    <p:sldId id="265" r:id="rId9"/>
    <p:sldId id="260" r:id="rId10"/>
    <p:sldId id="261"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3" autoAdjust="0"/>
    <p:restoredTop sz="94660"/>
  </p:normalViewPr>
  <p:slideViewPr>
    <p:cSldViewPr snapToGrid="0">
      <p:cViewPr varScale="1">
        <p:scale>
          <a:sx n="54" d="100"/>
          <a:sy n="54" d="100"/>
        </p:scale>
        <p:origin x="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DB497-ACF5-4A16-9C04-A7F765D30F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162EE2-29AE-4E27-8358-F4B285C754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C109C0-0A66-4116-A555-0872D08A21B0}"/>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5" name="Footer Placeholder 4">
            <a:extLst>
              <a:ext uri="{FF2B5EF4-FFF2-40B4-BE49-F238E27FC236}">
                <a16:creationId xmlns:a16="http://schemas.microsoft.com/office/drawing/2014/main" id="{24ACC1BF-62ED-473B-8C29-8CA1B8FEF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7D8DB0-5C85-4FAA-9452-47CE5547FCBC}"/>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343286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C8E05-8D4D-4342-932A-BE427C1EAB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F79326-95A6-4EB5-8344-AEFEEDA062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33251-DFC3-42DA-B189-77A31AC74690}"/>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5" name="Footer Placeholder 4">
            <a:extLst>
              <a:ext uri="{FF2B5EF4-FFF2-40B4-BE49-F238E27FC236}">
                <a16:creationId xmlns:a16="http://schemas.microsoft.com/office/drawing/2014/main" id="{254690A7-8F67-45BB-A77A-FD184878C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D4CF96-A480-4D03-8028-668ADDF6406F}"/>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76560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B267D8-6233-4584-AA30-8B6507509A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18B56B-3F14-4AC0-9BD1-97511C8E57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70F3B-791E-4594-A92D-46A65B1E234F}"/>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5" name="Footer Placeholder 4">
            <a:extLst>
              <a:ext uri="{FF2B5EF4-FFF2-40B4-BE49-F238E27FC236}">
                <a16:creationId xmlns:a16="http://schemas.microsoft.com/office/drawing/2014/main" id="{3D80A745-F44D-409E-9DD2-C3D402CFC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FD63B-BBCD-42E2-A290-E54A03AFBFB9}"/>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43202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CBAD7-8C92-4DD3-B341-3DBD281EA4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7095E3-AECF-4981-BC96-5A49855D3FB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574C14-0850-43E3-9BBA-2EB1E616CFF1}"/>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5" name="Footer Placeholder 4">
            <a:extLst>
              <a:ext uri="{FF2B5EF4-FFF2-40B4-BE49-F238E27FC236}">
                <a16:creationId xmlns:a16="http://schemas.microsoft.com/office/drawing/2014/main" id="{34D36907-349E-4E7A-999D-3C78A83DD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00B2C8-8F4E-4810-A3FC-21AA2FE8C44A}"/>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68940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A012-8F4F-47E7-995A-2F9C48910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22E408-F8F9-48F5-B34A-21C4283C4F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76C4977-D9AD-4D8E-A314-06D8D192E89C}"/>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5" name="Footer Placeholder 4">
            <a:extLst>
              <a:ext uri="{FF2B5EF4-FFF2-40B4-BE49-F238E27FC236}">
                <a16:creationId xmlns:a16="http://schemas.microsoft.com/office/drawing/2014/main" id="{33B9D598-CED3-4A8A-9E08-1D03120C7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F7E21-26CE-4828-B481-80F61D814B0C}"/>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170031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DA78-787E-4858-8EFF-C3F7544441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BC324-3A6B-4540-AA9A-CB7447F441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6239A9-7E7E-4DD4-BE80-53DBA063BAC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8B9D70-385C-4EE2-A534-4C87604F0337}"/>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6" name="Footer Placeholder 5">
            <a:extLst>
              <a:ext uri="{FF2B5EF4-FFF2-40B4-BE49-F238E27FC236}">
                <a16:creationId xmlns:a16="http://schemas.microsoft.com/office/drawing/2014/main" id="{AB4D66AC-6EF0-40BD-B95B-47737DCFC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73F67C-1D13-46BA-BF22-E6DC4F75A2C9}"/>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184150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EAE7-EE58-4E13-9CDB-0F413646C0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47D0E3-5D9C-4186-B898-E0A85FAC5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6DD2C4-96D7-4E9C-A308-5CD69BBA71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85FE47-398A-4362-B7B4-9D3485E026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3E9792-F631-4975-ACF0-EA6919FB3D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64C4B3-AB37-49ED-A09C-76E671BC0D54}"/>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8" name="Footer Placeholder 7">
            <a:extLst>
              <a:ext uri="{FF2B5EF4-FFF2-40B4-BE49-F238E27FC236}">
                <a16:creationId xmlns:a16="http://schemas.microsoft.com/office/drawing/2014/main" id="{E52F74F8-BA21-4B4A-8FDA-CADE17D73D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A69284-4614-4CC5-B7E5-7D11E08AAD30}"/>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388066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CF21-67AD-43AF-B368-D07EE3AF9A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F37DA4-51D4-41D9-953D-59A4E751D27E}"/>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4" name="Footer Placeholder 3">
            <a:extLst>
              <a:ext uri="{FF2B5EF4-FFF2-40B4-BE49-F238E27FC236}">
                <a16:creationId xmlns:a16="http://schemas.microsoft.com/office/drawing/2014/main" id="{739AE7A5-BDD7-4BE0-9AD1-F65364686A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AB5B32-68BA-4761-A615-CDA09D6E01EE}"/>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343227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700954-2C33-4D24-9F3B-3A9F300EB5AA}"/>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3" name="Footer Placeholder 2">
            <a:extLst>
              <a:ext uri="{FF2B5EF4-FFF2-40B4-BE49-F238E27FC236}">
                <a16:creationId xmlns:a16="http://schemas.microsoft.com/office/drawing/2014/main" id="{51C700C6-6E91-4362-9546-98F05F09BA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42C850-70AE-4CFE-A9BA-6C779F1B97A0}"/>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2283002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05E-8E61-40FC-9D06-07CACF67C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2F0A0E-656E-4C3F-B560-BD35476DC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3034DE-9AD3-4027-A038-AC0B1FEE0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B17CA7-8AE8-4DAA-9135-9F3B2077104D}"/>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6" name="Footer Placeholder 5">
            <a:extLst>
              <a:ext uri="{FF2B5EF4-FFF2-40B4-BE49-F238E27FC236}">
                <a16:creationId xmlns:a16="http://schemas.microsoft.com/office/drawing/2014/main" id="{14F35E7D-5142-4C3C-B43A-35C68A3B18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DAB052-E6EF-40AF-B3E4-8BCE69CE53D2}"/>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3785980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76E07-C453-4322-9EE0-40DF9B5674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D4FB9C-A273-4774-94D1-0EA23C97C6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D79801-900B-4A5B-88C5-FC5AC3606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94A6B0-649E-46E6-AA6F-65AFD4077F14}"/>
              </a:ext>
            </a:extLst>
          </p:cNvPr>
          <p:cNvSpPr>
            <a:spLocks noGrp="1"/>
          </p:cNvSpPr>
          <p:nvPr>
            <p:ph type="dt" sz="half" idx="10"/>
          </p:nvPr>
        </p:nvSpPr>
        <p:spPr/>
        <p:txBody>
          <a:bodyPr/>
          <a:lstStyle/>
          <a:p>
            <a:fld id="{D9D69C47-86E2-4F3D-90FF-1BCF30973902}" type="datetimeFigureOut">
              <a:rPr lang="en-US" smtClean="0"/>
              <a:t>6/22/2018</a:t>
            </a:fld>
            <a:endParaRPr lang="en-US"/>
          </a:p>
        </p:txBody>
      </p:sp>
      <p:sp>
        <p:nvSpPr>
          <p:cNvPr id="6" name="Footer Placeholder 5">
            <a:extLst>
              <a:ext uri="{FF2B5EF4-FFF2-40B4-BE49-F238E27FC236}">
                <a16:creationId xmlns:a16="http://schemas.microsoft.com/office/drawing/2014/main" id="{C66D0709-31BB-4B49-9D47-D0762B6E0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727C53-D6A7-4B35-A94D-C7E29EE71D49}"/>
              </a:ext>
            </a:extLst>
          </p:cNvPr>
          <p:cNvSpPr>
            <a:spLocks noGrp="1"/>
          </p:cNvSpPr>
          <p:nvPr>
            <p:ph type="sldNum" sz="quarter" idx="12"/>
          </p:nvPr>
        </p:nvSpPr>
        <p:spPr/>
        <p:txBody>
          <a:bodyPr/>
          <a:lstStyle/>
          <a:p>
            <a:fld id="{D22C9178-4024-4C12-8D2A-49F3FD7C8D77}" type="slidenum">
              <a:rPr lang="en-US" smtClean="0"/>
              <a:t>‹#›</a:t>
            </a:fld>
            <a:endParaRPr lang="en-US"/>
          </a:p>
        </p:txBody>
      </p:sp>
    </p:spTree>
    <p:extLst>
      <p:ext uri="{BB962C8B-B14F-4D97-AF65-F5344CB8AC3E}">
        <p14:creationId xmlns:p14="http://schemas.microsoft.com/office/powerpoint/2010/main" val="344770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4694CE-5601-438A-AE6C-04EED1BFC4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EF3FA4-D24A-4330-BD6B-5CC31EED30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5CF44-AF05-416C-A576-C13B486873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69C47-86E2-4F3D-90FF-1BCF30973902}" type="datetimeFigureOut">
              <a:rPr lang="en-US" smtClean="0"/>
              <a:t>6/22/2018</a:t>
            </a:fld>
            <a:endParaRPr lang="en-US"/>
          </a:p>
        </p:txBody>
      </p:sp>
      <p:sp>
        <p:nvSpPr>
          <p:cNvPr id="5" name="Footer Placeholder 4">
            <a:extLst>
              <a:ext uri="{FF2B5EF4-FFF2-40B4-BE49-F238E27FC236}">
                <a16:creationId xmlns:a16="http://schemas.microsoft.com/office/drawing/2014/main" id="{3A9612F3-A702-426B-96DF-F557EAAA8A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F52459-2B4E-44A9-AD5D-1F972185F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C9178-4024-4C12-8D2A-49F3FD7C8D77}" type="slidenum">
              <a:rPr lang="en-US" smtClean="0"/>
              <a:t>‹#›</a:t>
            </a:fld>
            <a:endParaRPr lang="en-US"/>
          </a:p>
        </p:txBody>
      </p:sp>
    </p:spTree>
    <p:extLst>
      <p:ext uri="{BB962C8B-B14F-4D97-AF65-F5344CB8AC3E}">
        <p14:creationId xmlns:p14="http://schemas.microsoft.com/office/powerpoint/2010/main" val="535611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0570-9383-4C63-8995-080D67F152B1}"/>
              </a:ext>
            </a:extLst>
          </p:cNvPr>
          <p:cNvSpPr>
            <a:spLocks noGrp="1"/>
          </p:cNvSpPr>
          <p:nvPr>
            <p:ph type="ctrTitle"/>
          </p:nvPr>
        </p:nvSpPr>
        <p:spPr>
          <a:xfrm>
            <a:off x="344557" y="1122362"/>
            <a:ext cx="11489633" cy="3860455"/>
          </a:xfrm>
        </p:spPr>
        <p:txBody>
          <a:bodyPr>
            <a:normAutofit fontScale="90000"/>
          </a:bodyPr>
          <a:lstStyle/>
          <a:p>
            <a:pPr lvl="1" algn="ctr"/>
            <a:r>
              <a:rPr lang="en-US" sz="3600" b="1" i="1" dirty="0"/>
              <a:t>Sacramento-Area Regional VMT Mitigation Opportunities: </a:t>
            </a:r>
            <a:br>
              <a:rPr lang="en-US" sz="2800" b="1" i="1" dirty="0"/>
            </a:br>
            <a:br>
              <a:rPr lang="en-US" sz="2800" b="1" i="1" dirty="0"/>
            </a:br>
            <a:r>
              <a:rPr lang="en-US" sz="2800" b="1" i="1" dirty="0"/>
              <a:t>Bike Share and Microtransit First/Last Mile Accessibility Solutions</a:t>
            </a:r>
            <a:br>
              <a:rPr lang="en-US" sz="2800" b="1" i="1" dirty="0"/>
            </a:br>
            <a:br>
              <a:rPr lang="en-US" sz="2800" b="1" i="1" dirty="0"/>
            </a:br>
            <a:r>
              <a:rPr lang="en-US" dirty="0"/>
              <a:t>50 Corridor Transportation Management Association</a:t>
            </a:r>
            <a:br>
              <a:rPr lang="en-US" dirty="0"/>
            </a:br>
            <a:r>
              <a:rPr lang="en-US" dirty="0"/>
              <a:t>Sacramento Regional Transit</a:t>
            </a:r>
            <a:br>
              <a:rPr lang="en-US" dirty="0"/>
            </a:br>
            <a:r>
              <a:rPr lang="en-US" dirty="0"/>
              <a:t>City of West Sacramento</a:t>
            </a:r>
            <a:br>
              <a:rPr lang="en-US" dirty="0"/>
            </a:br>
            <a:r>
              <a:rPr lang="en-US" dirty="0"/>
              <a:t>City of Rancho Cordova</a:t>
            </a:r>
            <a:br>
              <a:rPr lang="en-US" dirty="0"/>
            </a:br>
            <a:r>
              <a:rPr lang="en-US" dirty="0"/>
              <a:t>City of Sacramento</a:t>
            </a:r>
            <a:br>
              <a:rPr lang="en-US" dirty="0"/>
            </a:br>
            <a:r>
              <a:rPr lang="en-US" dirty="0"/>
              <a:t>City of Folsom </a:t>
            </a:r>
            <a:br>
              <a:rPr lang="en-US" dirty="0"/>
            </a:br>
            <a:r>
              <a:rPr lang="en-US" dirty="0"/>
              <a:t>City of Davis</a:t>
            </a:r>
            <a:br>
              <a:rPr lang="en-US" dirty="0"/>
            </a:br>
            <a:endParaRPr lang="en-US" sz="2800" b="1" dirty="0"/>
          </a:p>
        </p:txBody>
      </p:sp>
      <p:sp>
        <p:nvSpPr>
          <p:cNvPr id="3" name="Subtitle 2">
            <a:extLst>
              <a:ext uri="{FF2B5EF4-FFF2-40B4-BE49-F238E27FC236}">
                <a16:creationId xmlns:a16="http://schemas.microsoft.com/office/drawing/2014/main" id="{2E28439D-58B3-447D-99EF-FDBF6724EFCC}"/>
              </a:ext>
            </a:extLst>
          </p:cNvPr>
          <p:cNvSpPr>
            <a:spLocks noGrp="1"/>
          </p:cNvSpPr>
          <p:nvPr>
            <p:ph type="subTitle" idx="1"/>
          </p:nvPr>
        </p:nvSpPr>
        <p:spPr>
          <a:xfrm>
            <a:off x="596348" y="5420139"/>
            <a:ext cx="11012556" cy="1086677"/>
          </a:xfrm>
        </p:spPr>
        <p:txBody>
          <a:bodyPr>
            <a:normAutofit fontScale="92500" lnSpcReduction="20000"/>
          </a:bodyPr>
          <a:lstStyle/>
          <a:p>
            <a:pPr lvl="0"/>
            <a:r>
              <a:rPr lang="en-US" dirty="0"/>
              <a:t>Neil Peacock, District 3 Corridor Planning Manager; Caltrans</a:t>
            </a:r>
            <a:endParaRPr lang="en-US" sz="1600" dirty="0"/>
          </a:p>
          <a:p>
            <a:r>
              <a:rPr lang="en-US" b="1" dirty="0"/>
              <a:t> </a:t>
            </a:r>
            <a:endParaRPr lang="en-US" sz="1600" dirty="0"/>
          </a:p>
          <a:p>
            <a:r>
              <a:rPr lang="en-US" i="1" dirty="0"/>
              <a:t> </a:t>
            </a:r>
            <a:endParaRPr lang="en-US" sz="1600" dirty="0"/>
          </a:p>
        </p:txBody>
      </p:sp>
    </p:spTree>
    <p:extLst>
      <p:ext uri="{BB962C8B-B14F-4D97-AF65-F5344CB8AC3E}">
        <p14:creationId xmlns:p14="http://schemas.microsoft.com/office/powerpoint/2010/main" val="3733695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8A71-87EE-4611-AD29-2878D3EE6300}"/>
              </a:ext>
            </a:extLst>
          </p:cNvPr>
          <p:cNvSpPr>
            <a:spLocks noGrp="1"/>
          </p:cNvSpPr>
          <p:nvPr>
            <p:ph type="title"/>
          </p:nvPr>
        </p:nvSpPr>
        <p:spPr/>
        <p:txBody>
          <a:bodyPr/>
          <a:lstStyle/>
          <a:p>
            <a:r>
              <a:rPr lang="en-US" b="1" dirty="0">
                <a:solidFill>
                  <a:schemeClr val="accent1">
                    <a:lumMod val="75000"/>
                  </a:schemeClr>
                </a:solidFill>
              </a:rPr>
              <a:t>Types of entities interested</a:t>
            </a:r>
          </a:p>
        </p:txBody>
      </p:sp>
      <p:sp>
        <p:nvSpPr>
          <p:cNvPr id="3" name="Content Placeholder 2">
            <a:extLst>
              <a:ext uri="{FF2B5EF4-FFF2-40B4-BE49-F238E27FC236}">
                <a16:creationId xmlns:a16="http://schemas.microsoft.com/office/drawing/2014/main" id="{9DC8C18D-BC0A-4C6C-904D-65E091A58FA4}"/>
              </a:ext>
            </a:extLst>
          </p:cNvPr>
          <p:cNvSpPr>
            <a:spLocks noGrp="1"/>
          </p:cNvSpPr>
          <p:nvPr>
            <p:ph idx="1"/>
          </p:nvPr>
        </p:nvSpPr>
        <p:spPr/>
        <p:txBody>
          <a:bodyPr>
            <a:normAutofit lnSpcReduction="10000"/>
          </a:bodyPr>
          <a:lstStyle/>
          <a:p>
            <a:r>
              <a:rPr lang="en-US" u="sng" dirty="0"/>
              <a:t>CEQA lead agencies &amp; transportation project sponsors </a:t>
            </a:r>
            <a:r>
              <a:rPr lang="en-US" dirty="0"/>
              <a:t>with mitigation requirements</a:t>
            </a:r>
          </a:p>
          <a:p>
            <a:pPr marL="0" indent="0">
              <a:buNone/>
            </a:pPr>
            <a:endParaRPr lang="en-US" sz="800" dirty="0"/>
          </a:p>
          <a:p>
            <a:r>
              <a:rPr lang="en-US" u="sng" dirty="0"/>
              <a:t>CEQA responsible agencies </a:t>
            </a:r>
            <a:r>
              <a:rPr lang="en-US" dirty="0"/>
              <a:t>that want to ensure implementation of mitigation</a:t>
            </a:r>
          </a:p>
          <a:p>
            <a:pPr marL="0" indent="0">
              <a:buNone/>
            </a:pPr>
            <a:endParaRPr lang="en-US" sz="800" dirty="0"/>
          </a:p>
          <a:p>
            <a:r>
              <a:rPr lang="en-US" u="sng" dirty="0"/>
              <a:t>Service providers </a:t>
            </a:r>
            <a:r>
              <a:rPr lang="en-US" dirty="0"/>
              <a:t>that want to expand their programs &amp; augment limited grant funding</a:t>
            </a:r>
          </a:p>
          <a:p>
            <a:endParaRPr lang="en-US" sz="800" dirty="0"/>
          </a:p>
          <a:p>
            <a:r>
              <a:rPr lang="en-US" u="sng" dirty="0"/>
              <a:t>Jurisdictions &amp; employers </a:t>
            </a:r>
            <a:r>
              <a:rPr lang="en-US" dirty="0"/>
              <a:t>that want to invest in innovation, strengthen recruitment/retention, &amp; promote their civic/corporate brands</a:t>
            </a:r>
          </a:p>
        </p:txBody>
      </p:sp>
    </p:spTree>
    <p:extLst>
      <p:ext uri="{BB962C8B-B14F-4D97-AF65-F5344CB8AC3E}">
        <p14:creationId xmlns:p14="http://schemas.microsoft.com/office/powerpoint/2010/main" val="36098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85261-CE03-4DF0-A222-C903C1CE056F}"/>
              </a:ext>
            </a:extLst>
          </p:cNvPr>
          <p:cNvSpPr>
            <a:spLocks noGrp="1"/>
          </p:cNvSpPr>
          <p:nvPr>
            <p:ph type="title"/>
          </p:nvPr>
        </p:nvSpPr>
        <p:spPr>
          <a:xfrm>
            <a:off x="838200" y="365125"/>
            <a:ext cx="10515600" cy="880579"/>
          </a:xfrm>
        </p:spPr>
        <p:txBody>
          <a:bodyPr/>
          <a:lstStyle/>
          <a:p>
            <a:r>
              <a:rPr lang="en-US" b="1" dirty="0">
                <a:solidFill>
                  <a:schemeClr val="accent1">
                    <a:lumMod val="75000"/>
                  </a:schemeClr>
                </a:solidFill>
              </a:rPr>
              <a:t>Types of entities interested</a:t>
            </a:r>
            <a:endParaRPr lang="en-US" dirty="0"/>
          </a:p>
        </p:txBody>
      </p:sp>
      <p:sp>
        <p:nvSpPr>
          <p:cNvPr id="3" name="Content Placeholder 2">
            <a:extLst>
              <a:ext uri="{FF2B5EF4-FFF2-40B4-BE49-F238E27FC236}">
                <a16:creationId xmlns:a16="http://schemas.microsoft.com/office/drawing/2014/main" id="{AD629948-5019-4220-8EEE-1C5DE2557620}"/>
              </a:ext>
            </a:extLst>
          </p:cNvPr>
          <p:cNvSpPr>
            <a:spLocks noGrp="1"/>
          </p:cNvSpPr>
          <p:nvPr>
            <p:ph idx="1"/>
          </p:nvPr>
        </p:nvSpPr>
        <p:spPr>
          <a:xfrm>
            <a:off x="344556" y="1378226"/>
            <a:ext cx="11463131" cy="5261113"/>
          </a:xfrm>
        </p:spPr>
        <p:txBody>
          <a:bodyPr>
            <a:normAutofit fontScale="85000" lnSpcReduction="10000"/>
          </a:bodyPr>
          <a:lstStyle/>
          <a:p>
            <a:pPr marL="0" indent="0">
              <a:buNone/>
            </a:pPr>
            <a:r>
              <a:rPr lang="en-US" dirty="0"/>
              <a:t>Ideally, this could happen through a two-step process, linking a programmatic regional partnership with project-specific agreements: </a:t>
            </a:r>
          </a:p>
          <a:p>
            <a:pPr marL="0" indent="0">
              <a:buNone/>
            </a:pPr>
            <a:endParaRPr lang="en-US" sz="900" dirty="0"/>
          </a:p>
          <a:p>
            <a:r>
              <a:rPr lang="en-US" sz="2600" dirty="0"/>
              <a:t>A) First, a CEQA lead or responsible agency (e.g. City/County, Caltrans, SACOG, SGC, ARB, etc.) could convene a regional VMT mitigation partnership group and establish a Charter between participants that outlines a process for developing subsequent project-specific agreements.  </a:t>
            </a:r>
          </a:p>
          <a:p>
            <a:pPr marL="0" indent="0">
              <a:buNone/>
            </a:pPr>
            <a:endParaRPr lang="en-US" sz="900" dirty="0"/>
          </a:p>
          <a:p>
            <a:r>
              <a:rPr lang="en-US" sz="2600" dirty="0"/>
              <a:t>B) Then, as the environmental documents for specific transportation projects quantify individual VMT impacts in need of mitigation, requests for bids could be distributed to those partners who have expressed an interest in receiving funds to expand their services in exchange for supporting documentation of the VMT reductions achieved through their service that could serve as the substantial evidence needed to demonstrate adequate mitigation under CEQA. </a:t>
            </a:r>
          </a:p>
          <a:p>
            <a:pPr marL="0" indent="0">
              <a:buNone/>
            </a:pPr>
            <a:endParaRPr lang="en-US" sz="900" dirty="0"/>
          </a:p>
          <a:p>
            <a:pPr marL="0" indent="0">
              <a:buNone/>
            </a:pPr>
            <a:r>
              <a:rPr lang="en-US" sz="2600" dirty="0"/>
              <a:t>These ‘in-lieu fees’ could then be paid by the transportation project sponsor to the selected third party through a project-specific ‘cooperative agreement’, which would result in ‘off-site’ mitigation. This transactional model is commonly used across the state to achieve mitigation for biological resources</a:t>
            </a:r>
          </a:p>
        </p:txBody>
      </p:sp>
    </p:spTree>
    <p:extLst>
      <p:ext uri="{BB962C8B-B14F-4D97-AF65-F5344CB8AC3E}">
        <p14:creationId xmlns:p14="http://schemas.microsoft.com/office/powerpoint/2010/main" val="1356135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9BD8C7-0A0C-4F2E-BA96-2F7359A0FE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85438" y="1243352"/>
            <a:ext cx="7667537" cy="5406643"/>
          </a:xfrm>
          <a:prstGeom prst="rect">
            <a:avLst/>
          </a:prstGeom>
        </p:spPr>
      </p:pic>
      <p:sp>
        <p:nvSpPr>
          <p:cNvPr id="2" name="TextBox 1">
            <a:extLst>
              <a:ext uri="{FF2B5EF4-FFF2-40B4-BE49-F238E27FC236}">
                <a16:creationId xmlns:a16="http://schemas.microsoft.com/office/drawing/2014/main" id="{0C438FE8-99DE-4210-8A45-A9B195E3696E}"/>
              </a:ext>
            </a:extLst>
          </p:cNvPr>
          <p:cNvSpPr txBox="1"/>
          <p:nvPr/>
        </p:nvSpPr>
        <p:spPr>
          <a:xfrm>
            <a:off x="411061" y="268448"/>
            <a:ext cx="11341915" cy="584775"/>
          </a:xfrm>
          <a:prstGeom prst="rect">
            <a:avLst/>
          </a:prstGeom>
          <a:noFill/>
        </p:spPr>
        <p:txBody>
          <a:bodyPr wrap="square" rtlCol="0">
            <a:spAutoFit/>
          </a:bodyPr>
          <a:lstStyle/>
          <a:p>
            <a:pPr algn="ctr"/>
            <a:endParaRPr lang="en-US" sz="800" dirty="0"/>
          </a:p>
          <a:p>
            <a:pPr algn="ctr"/>
            <a:r>
              <a:rPr lang="en-US" sz="2400" dirty="0"/>
              <a:t>Caltrans District 3 Managed Lanes Network</a:t>
            </a:r>
          </a:p>
        </p:txBody>
      </p:sp>
      <p:sp>
        <p:nvSpPr>
          <p:cNvPr id="5" name="TextBox 4">
            <a:extLst>
              <a:ext uri="{FF2B5EF4-FFF2-40B4-BE49-F238E27FC236}">
                <a16:creationId xmlns:a16="http://schemas.microsoft.com/office/drawing/2014/main" id="{5E53A1B6-F348-4FCA-9187-4CA746132E91}"/>
              </a:ext>
            </a:extLst>
          </p:cNvPr>
          <p:cNvSpPr txBox="1"/>
          <p:nvPr/>
        </p:nvSpPr>
        <p:spPr>
          <a:xfrm>
            <a:off x="83890" y="1325460"/>
            <a:ext cx="4001548" cy="5324535"/>
          </a:xfrm>
          <a:prstGeom prst="rect">
            <a:avLst/>
          </a:prstGeom>
          <a:noFill/>
        </p:spPr>
        <p:txBody>
          <a:bodyPr wrap="square" rtlCol="0">
            <a:spAutoFit/>
          </a:bodyPr>
          <a:lstStyle/>
          <a:p>
            <a:pPr marL="285750" indent="-285750">
              <a:buFont typeface="Arial" panose="020B0604020202020204" pitchFamily="34" charset="0"/>
              <a:buChar char="•"/>
            </a:pPr>
            <a:r>
              <a:rPr lang="en-US" dirty="0"/>
              <a:t>Numerous large corridor projects; some include capacity-enhancements</a:t>
            </a:r>
          </a:p>
          <a:p>
            <a:endParaRPr lang="en-US" sz="1000" dirty="0"/>
          </a:p>
          <a:p>
            <a:pPr marL="285750" indent="-285750">
              <a:buFont typeface="Arial" panose="020B0604020202020204" pitchFamily="34" charset="0"/>
              <a:buChar char="•"/>
            </a:pPr>
            <a:r>
              <a:rPr lang="en-US" dirty="0"/>
              <a:t>Quantifiable, project-specific VMT impacts unknown until PA&amp;ED phase environmental analysis is performed. </a:t>
            </a:r>
          </a:p>
          <a:p>
            <a:pPr marL="742950" lvl="1" indent="-285750">
              <a:buFont typeface="Arial" panose="020B0604020202020204" pitchFamily="34" charset="0"/>
              <a:buChar char="•"/>
            </a:pPr>
            <a:r>
              <a:rPr lang="en-US" sz="1600" dirty="0"/>
              <a:t>TBD</a:t>
            </a:r>
          </a:p>
          <a:p>
            <a:pPr lvl="1"/>
            <a:endParaRPr lang="en-US" sz="1000" dirty="0"/>
          </a:p>
          <a:p>
            <a:pPr marL="285750" indent="-285750">
              <a:buFont typeface="Arial" panose="020B0604020202020204" pitchFamily="34" charset="0"/>
              <a:buChar char="•"/>
            </a:pPr>
            <a:r>
              <a:rPr lang="en-US" dirty="0"/>
              <a:t>Unless project alternatives are ‘mitigated by design’ (e.g. via inclusion of pricing or other TDM strategies as project features), we can anticipate potential inducement effects (i.e. VMT impacts)</a:t>
            </a:r>
          </a:p>
          <a:p>
            <a:pPr marL="742950" lvl="1" indent="-285750">
              <a:buFont typeface="Arial" panose="020B0604020202020204" pitchFamily="34" charset="0"/>
              <a:buChar char="•"/>
            </a:pPr>
            <a:r>
              <a:rPr lang="en-US" sz="1600" dirty="0"/>
              <a:t>TBD</a:t>
            </a:r>
          </a:p>
          <a:p>
            <a:pPr lvl="1"/>
            <a:endParaRPr lang="en-US" sz="1000" dirty="0"/>
          </a:p>
          <a:p>
            <a:pPr marL="285750" indent="-285750">
              <a:buFont typeface="Arial" panose="020B0604020202020204" pitchFamily="34" charset="0"/>
              <a:buChar char="•"/>
            </a:pPr>
            <a:r>
              <a:rPr lang="en-US" dirty="0"/>
              <a:t>Most large corridor projects span several jurisdictions</a:t>
            </a:r>
          </a:p>
          <a:p>
            <a:endParaRPr lang="en-US" sz="1000" dirty="0"/>
          </a:p>
          <a:p>
            <a:pPr marL="285750" indent="-285750">
              <a:buFont typeface="Arial" panose="020B0604020202020204" pitchFamily="34" charset="0"/>
              <a:buChar char="•"/>
            </a:pPr>
            <a:r>
              <a:rPr lang="en-US" dirty="0"/>
              <a:t>Numerous VMT mitigation options available throughout region</a:t>
            </a:r>
          </a:p>
        </p:txBody>
      </p:sp>
    </p:spTree>
    <p:extLst>
      <p:ext uri="{BB962C8B-B14F-4D97-AF65-F5344CB8AC3E}">
        <p14:creationId xmlns:p14="http://schemas.microsoft.com/office/powerpoint/2010/main" val="389063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74D7C-C055-4812-A9B9-A575DD37D00D}"/>
              </a:ext>
            </a:extLst>
          </p:cNvPr>
          <p:cNvSpPr>
            <a:spLocks noGrp="1"/>
          </p:cNvSpPr>
          <p:nvPr>
            <p:ph type="title"/>
          </p:nvPr>
        </p:nvSpPr>
        <p:spPr/>
        <p:txBody>
          <a:bodyPr/>
          <a:lstStyle/>
          <a:p>
            <a:r>
              <a:rPr lang="en-US" b="1" dirty="0">
                <a:solidFill>
                  <a:schemeClr val="accent1">
                    <a:lumMod val="75000"/>
                  </a:schemeClr>
                </a:solidFill>
              </a:rPr>
              <a:t>Project Description</a:t>
            </a:r>
          </a:p>
        </p:txBody>
      </p:sp>
      <p:sp>
        <p:nvSpPr>
          <p:cNvPr id="3" name="Content Placeholder 2">
            <a:extLst>
              <a:ext uri="{FF2B5EF4-FFF2-40B4-BE49-F238E27FC236}">
                <a16:creationId xmlns:a16="http://schemas.microsoft.com/office/drawing/2014/main" id="{6FDBCE1B-9DA5-4C33-AF7F-A656FA4F27F6}"/>
              </a:ext>
            </a:extLst>
          </p:cNvPr>
          <p:cNvSpPr>
            <a:spLocks noGrp="1"/>
          </p:cNvSpPr>
          <p:nvPr>
            <p:ph idx="1"/>
          </p:nvPr>
        </p:nvSpPr>
        <p:spPr>
          <a:xfrm>
            <a:off x="344557" y="1484243"/>
            <a:ext cx="11423373" cy="4692720"/>
          </a:xfrm>
        </p:spPr>
        <p:txBody>
          <a:bodyPr/>
          <a:lstStyle/>
          <a:p>
            <a:r>
              <a:rPr lang="en-US" b="1" u="sng" dirty="0"/>
              <a:t>Bike Share</a:t>
            </a:r>
            <a:r>
              <a:rPr lang="en-US" dirty="0"/>
              <a:t>: 50 Corridor Transportation Management Association and cities of Sacramento, West Sacramento, Davis, Folsom, and Rancho Cordova</a:t>
            </a:r>
          </a:p>
          <a:p>
            <a:pPr marL="457200" lvl="1" indent="0">
              <a:buNone/>
            </a:pPr>
            <a:endParaRPr lang="en-US" sz="800" dirty="0"/>
          </a:p>
          <a:p>
            <a:pPr marL="457200" lvl="1" indent="0">
              <a:buNone/>
            </a:pPr>
            <a:endParaRPr lang="en-US" sz="800" dirty="0"/>
          </a:p>
          <a:p>
            <a:pPr lvl="1"/>
            <a:r>
              <a:rPr lang="en-US" dirty="0"/>
              <a:t>The cities of Davis, Sacramento, and West Sacramento have all partnered with the bikeshare company JUMP to launch an all-electric bike-share fleet of 300 bikes and includes plans to expand to 900 bikes</a:t>
            </a:r>
          </a:p>
          <a:p>
            <a:pPr lvl="2"/>
            <a:r>
              <a:rPr lang="en-US" dirty="0"/>
              <a:t>Also developing a low-income program called ‘Boost’.</a:t>
            </a:r>
          </a:p>
          <a:p>
            <a:pPr marL="457200" lvl="1" indent="0">
              <a:buNone/>
            </a:pPr>
            <a:endParaRPr lang="en-US" sz="800" dirty="0"/>
          </a:p>
          <a:p>
            <a:pPr marL="457200" lvl="1" indent="0">
              <a:buNone/>
            </a:pPr>
            <a:endParaRPr lang="en-US" sz="800" dirty="0"/>
          </a:p>
          <a:p>
            <a:pPr lvl="1"/>
            <a:r>
              <a:rPr lang="en-US" dirty="0"/>
              <a:t>50 Corridor Transportation Management Association teamed up with LimeBike to bring a 200 bike share program to Folsom and Rancho Cordova to serve light rail stations at the eastern end of SacRT’s Gold Line. </a:t>
            </a:r>
          </a:p>
          <a:p>
            <a:pPr lvl="2"/>
            <a:r>
              <a:rPr lang="en-US" dirty="0"/>
              <a:t>Also establishing a LimeBike Business Network to provide companies w/ bike commute incentives</a:t>
            </a:r>
          </a:p>
          <a:p>
            <a:pPr lvl="1"/>
            <a:endParaRPr lang="en-US" dirty="0"/>
          </a:p>
        </p:txBody>
      </p:sp>
    </p:spTree>
    <p:extLst>
      <p:ext uri="{BB962C8B-B14F-4D97-AF65-F5344CB8AC3E}">
        <p14:creationId xmlns:p14="http://schemas.microsoft.com/office/powerpoint/2010/main" val="391110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74D7C-C055-4812-A9B9-A575DD37D00D}"/>
              </a:ext>
            </a:extLst>
          </p:cNvPr>
          <p:cNvSpPr>
            <a:spLocks noGrp="1"/>
          </p:cNvSpPr>
          <p:nvPr>
            <p:ph type="title"/>
          </p:nvPr>
        </p:nvSpPr>
        <p:spPr/>
        <p:txBody>
          <a:bodyPr/>
          <a:lstStyle/>
          <a:p>
            <a:r>
              <a:rPr lang="en-US" b="1" dirty="0">
                <a:solidFill>
                  <a:schemeClr val="accent1">
                    <a:lumMod val="75000"/>
                  </a:schemeClr>
                </a:solidFill>
              </a:rPr>
              <a:t>Project Description</a:t>
            </a:r>
          </a:p>
        </p:txBody>
      </p:sp>
      <p:sp>
        <p:nvSpPr>
          <p:cNvPr id="3" name="Content Placeholder 2">
            <a:extLst>
              <a:ext uri="{FF2B5EF4-FFF2-40B4-BE49-F238E27FC236}">
                <a16:creationId xmlns:a16="http://schemas.microsoft.com/office/drawing/2014/main" id="{6FDBCE1B-9DA5-4C33-AF7F-A656FA4F27F6}"/>
              </a:ext>
            </a:extLst>
          </p:cNvPr>
          <p:cNvSpPr>
            <a:spLocks noGrp="1"/>
          </p:cNvSpPr>
          <p:nvPr>
            <p:ph idx="1"/>
          </p:nvPr>
        </p:nvSpPr>
        <p:spPr>
          <a:xfrm>
            <a:off x="477077" y="1378226"/>
            <a:ext cx="11343861" cy="5287617"/>
          </a:xfrm>
        </p:spPr>
        <p:txBody>
          <a:bodyPr>
            <a:normAutofit/>
          </a:bodyPr>
          <a:lstStyle/>
          <a:p>
            <a:pPr marL="0" indent="0">
              <a:buNone/>
            </a:pPr>
            <a:r>
              <a:rPr lang="en-US" b="1" u="sng" dirty="0"/>
              <a:t>Microtransit/On-demand Rideshare</a:t>
            </a:r>
            <a:r>
              <a:rPr lang="en-US" b="1" dirty="0"/>
              <a:t>:</a:t>
            </a:r>
            <a:r>
              <a:rPr lang="en-US" dirty="0"/>
              <a:t> Sacramento Regional Transit District (SacRT) and cities of Sacramento and West Sacramento</a:t>
            </a:r>
          </a:p>
          <a:p>
            <a:r>
              <a:rPr lang="en-US" sz="2200" dirty="0"/>
              <a:t>SacRT completed a microtransit pilot called ‘SmaRT Ride” in Citrus Heights and is expanding into suburbs of Orangevale, Antelope, and Fair Oaks, as well as the Historic Folsom light rail station, the Franklin Blvd. corridor, and areas of South Sacramento around City College, with plans to expand into to ten suburban service areas</a:t>
            </a:r>
          </a:p>
          <a:p>
            <a:endParaRPr lang="en-US" sz="800" dirty="0"/>
          </a:p>
          <a:p>
            <a:r>
              <a:rPr lang="en-US" sz="2200" dirty="0"/>
              <a:t>The City of Sacramento and the Sacramento Regional Transit District are partnering with Sacramento State and </a:t>
            </a:r>
            <a:r>
              <a:rPr lang="en-US" sz="2200" dirty="0" err="1"/>
              <a:t>CivicLab</a:t>
            </a:r>
            <a:r>
              <a:rPr lang="en-US" sz="2200" dirty="0"/>
              <a:t> to pilot a last-mile autonomous shuttle service between the University/65th Street Light Rail station and the Sacramento State campus.</a:t>
            </a:r>
          </a:p>
          <a:p>
            <a:endParaRPr lang="en-US" sz="800" dirty="0"/>
          </a:p>
          <a:p>
            <a:r>
              <a:rPr lang="en-US" sz="2200" dirty="0"/>
              <a:t>City of West Sacramento is deploying an on-demand microtransit, or rideshare, pilot in partnership with the firm VIA to integrate emerging trends and new technologies to determine where its traditional transit services can be enhanced or augmented through the deployment of neighborhood-level microtransit service to attract greater ridership. </a:t>
            </a:r>
          </a:p>
        </p:txBody>
      </p:sp>
    </p:spTree>
    <p:extLst>
      <p:ext uri="{BB962C8B-B14F-4D97-AF65-F5344CB8AC3E}">
        <p14:creationId xmlns:p14="http://schemas.microsoft.com/office/powerpoint/2010/main" val="63433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8F9B-46F3-4E85-B079-5AE1E1B454E1}"/>
              </a:ext>
            </a:extLst>
          </p:cNvPr>
          <p:cNvSpPr>
            <a:spLocks noGrp="1"/>
          </p:cNvSpPr>
          <p:nvPr>
            <p:ph type="title"/>
          </p:nvPr>
        </p:nvSpPr>
        <p:spPr/>
        <p:txBody>
          <a:bodyPr/>
          <a:lstStyle/>
          <a:p>
            <a:r>
              <a:rPr lang="en-US" b="1" dirty="0">
                <a:solidFill>
                  <a:schemeClr val="accent1">
                    <a:lumMod val="75000"/>
                  </a:schemeClr>
                </a:solidFill>
              </a:rPr>
              <a:t>Projected VMT Reduction</a:t>
            </a:r>
          </a:p>
        </p:txBody>
      </p:sp>
      <p:sp>
        <p:nvSpPr>
          <p:cNvPr id="3" name="Content Placeholder 2">
            <a:extLst>
              <a:ext uri="{FF2B5EF4-FFF2-40B4-BE49-F238E27FC236}">
                <a16:creationId xmlns:a16="http://schemas.microsoft.com/office/drawing/2014/main" id="{A93E84C6-CBAA-4B1E-AB7F-F569A4D72967}"/>
              </a:ext>
            </a:extLst>
          </p:cNvPr>
          <p:cNvSpPr>
            <a:spLocks noGrp="1"/>
          </p:cNvSpPr>
          <p:nvPr>
            <p:ph idx="1"/>
          </p:nvPr>
        </p:nvSpPr>
        <p:spPr>
          <a:xfrm>
            <a:off x="318051" y="1524000"/>
            <a:ext cx="11516139" cy="5128591"/>
          </a:xfrm>
        </p:spPr>
        <p:txBody>
          <a:bodyPr/>
          <a:lstStyle/>
          <a:p>
            <a:pPr marL="0" indent="0">
              <a:buNone/>
            </a:pPr>
            <a:r>
              <a:rPr lang="en-US" dirty="0"/>
              <a:t>As recently-initiated pilot efforts, performance analysis is currently taking place and data is forthcoming.</a:t>
            </a:r>
            <a:endParaRPr lang="en-US" u="sng" dirty="0"/>
          </a:p>
          <a:p>
            <a:pPr marL="0" indent="0">
              <a:buNone/>
            </a:pPr>
            <a:endParaRPr lang="en-US" u="sng" dirty="0"/>
          </a:p>
          <a:p>
            <a:pPr marL="0" indent="0">
              <a:buNone/>
            </a:pPr>
            <a:r>
              <a:rPr lang="en-US" u="sng" dirty="0"/>
              <a:t>Early indicators of VMT reduction</a:t>
            </a:r>
            <a:r>
              <a:rPr lang="en-US" dirty="0"/>
              <a:t>:</a:t>
            </a:r>
          </a:p>
          <a:p>
            <a:endParaRPr lang="en-US" sz="2400" u="sng" dirty="0"/>
          </a:p>
          <a:p>
            <a:r>
              <a:rPr lang="en-US" sz="2400" u="sng" dirty="0"/>
              <a:t>JUMP Bike</a:t>
            </a:r>
            <a:r>
              <a:rPr lang="en-US" sz="2400" dirty="0"/>
              <a:t>: Just within the first four days of its existence, 800 people joined the program and logged over 1,800 rides.</a:t>
            </a:r>
          </a:p>
          <a:p>
            <a:pPr marL="457200" lvl="1" indent="0">
              <a:buNone/>
            </a:pPr>
            <a:endParaRPr lang="en-US" sz="800" dirty="0"/>
          </a:p>
          <a:p>
            <a:pPr marL="457200" lvl="1" indent="0">
              <a:buNone/>
            </a:pPr>
            <a:endParaRPr lang="en-US" sz="800" dirty="0"/>
          </a:p>
          <a:p>
            <a:r>
              <a:rPr lang="en-US" sz="2400" u="sng" dirty="0"/>
              <a:t>SmaRT Ride</a:t>
            </a:r>
            <a:r>
              <a:rPr lang="en-US" sz="2400" dirty="0"/>
              <a:t>: Due to increased requests, the service hours will be expanded an additional three hours to operate from 6 a.m. to 9 p.m.</a:t>
            </a:r>
          </a:p>
        </p:txBody>
      </p:sp>
    </p:spTree>
    <p:extLst>
      <p:ext uri="{BB962C8B-B14F-4D97-AF65-F5344CB8AC3E}">
        <p14:creationId xmlns:p14="http://schemas.microsoft.com/office/powerpoint/2010/main" val="265185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4C1BA-E24D-4E52-B1C3-F3C79FA30F04}"/>
              </a:ext>
            </a:extLst>
          </p:cNvPr>
          <p:cNvSpPr>
            <a:spLocks noGrp="1"/>
          </p:cNvSpPr>
          <p:nvPr>
            <p:ph type="title"/>
          </p:nvPr>
        </p:nvSpPr>
        <p:spPr/>
        <p:txBody>
          <a:bodyPr/>
          <a:lstStyle/>
          <a:p>
            <a:r>
              <a:rPr lang="en-US" b="1" dirty="0">
                <a:solidFill>
                  <a:schemeClr val="accent1">
                    <a:lumMod val="75000"/>
                  </a:schemeClr>
                </a:solidFill>
              </a:rPr>
              <a:t>Evidentiary Basis</a:t>
            </a:r>
          </a:p>
        </p:txBody>
      </p:sp>
      <p:sp>
        <p:nvSpPr>
          <p:cNvPr id="3" name="Content Placeholder 2">
            <a:extLst>
              <a:ext uri="{FF2B5EF4-FFF2-40B4-BE49-F238E27FC236}">
                <a16:creationId xmlns:a16="http://schemas.microsoft.com/office/drawing/2014/main" id="{60D2A3CE-D21D-4CA8-A840-F13EB84D13AC}"/>
              </a:ext>
            </a:extLst>
          </p:cNvPr>
          <p:cNvSpPr>
            <a:spLocks noGrp="1"/>
          </p:cNvSpPr>
          <p:nvPr>
            <p:ph idx="1"/>
          </p:nvPr>
        </p:nvSpPr>
        <p:spPr>
          <a:xfrm>
            <a:off x="397565" y="1457739"/>
            <a:ext cx="11383618" cy="5181600"/>
          </a:xfrm>
        </p:spPr>
        <p:txBody>
          <a:bodyPr>
            <a:normAutofit/>
          </a:bodyPr>
          <a:lstStyle/>
          <a:p>
            <a:r>
              <a:rPr lang="en-US" sz="2600" u="sng" dirty="0"/>
              <a:t>City of West Sacramento On-Demand Rideshare Pilot</a:t>
            </a:r>
            <a:r>
              <a:rPr lang="en-US" sz="2600" dirty="0"/>
              <a:t>: Includes a share-data agreement and subcontract with UC Berkeley’s Transportation Sustainability Research Center to provide performance evaluation, including VMT reduction</a:t>
            </a:r>
          </a:p>
          <a:p>
            <a:pPr marL="0" indent="0">
              <a:buNone/>
            </a:pPr>
            <a:endParaRPr lang="en-US" sz="900" u="sng" dirty="0"/>
          </a:p>
          <a:p>
            <a:r>
              <a:rPr lang="en-US" sz="2600" u="sng" dirty="0"/>
              <a:t>Sacramento Regional Transit</a:t>
            </a:r>
            <a:r>
              <a:rPr lang="en-US" sz="2600" dirty="0"/>
              <a:t>: Graphs below show both the ridership increases and customer satisfaction rates achieved during the initial phase of SacRT’s on-demand microtransit pilot </a:t>
            </a:r>
          </a:p>
          <a:p>
            <a:pPr lvl="1"/>
            <a:r>
              <a:rPr lang="en-US" sz="2200" dirty="0"/>
              <a:t>Customers, dispatchers, and operators generally feel that the app is easy to use and the system is easy to operate, resulting in positive feedback.</a:t>
            </a:r>
          </a:p>
          <a:p>
            <a:pPr lvl="1"/>
            <a:r>
              <a:rPr lang="en-US" sz="2200" dirty="0"/>
              <a:t>Consequently, the service is being adopted by new RT customers, ridership is growing, and SacRT is planning to expand the service in other suburban areas of Sacramento. </a:t>
            </a:r>
          </a:p>
          <a:p>
            <a:pPr lvl="1"/>
            <a:r>
              <a:rPr lang="en-US" sz="2200" dirty="0"/>
              <a:t>There have been no trip-denials and fewer trip cancelations/no-shows.</a:t>
            </a:r>
          </a:p>
          <a:p>
            <a:pPr lvl="1"/>
            <a:r>
              <a:rPr lang="en-US" sz="2200" dirty="0"/>
              <a:t>SacRT has new access to great data and statistics.</a:t>
            </a:r>
          </a:p>
          <a:p>
            <a:endParaRPr lang="en-US" dirty="0"/>
          </a:p>
        </p:txBody>
      </p:sp>
    </p:spTree>
    <p:extLst>
      <p:ext uri="{BB962C8B-B14F-4D97-AF65-F5344CB8AC3E}">
        <p14:creationId xmlns:p14="http://schemas.microsoft.com/office/powerpoint/2010/main" val="1042064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B114BA1-6AAB-4EAB-BBA0-C79E8B5B9C33}"/>
              </a:ext>
            </a:extLst>
          </p:cNvPr>
          <p:cNvPicPr>
            <a:picLocks noChangeAspect="1"/>
          </p:cNvPicPr>
          <p:nvPr/>
        </p:nvPicPr>
        <p:blipFill>
          <a:blip r:embed="rId2"/>
          <a:stretch>
            <a:fillRect/>
          </a:stretch>
        </p:blipFill>
        <p:spPr>
          <a:xfrm>
            <a:off x="649357" y="662609"/>
            <a:ext cx="10827025" cy="5751443"/>
          </a:xfrm>
          <a:prstGeom prst="rect">
            <a:avLst/>
          </a:prstGeom>
        </p:spPr>
      </p:pic>
    </p:spTree>
    <p:extLst>
      <p:ext uri="{BB962C8B-B14F-4D97-AF65-F5344CB8AC3E}">
        <p14:creationId xmlns:p14="http://schemas.microsoft.com/office/powerpoint/2010/main" val="4026762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E35509C-A646-4FD3-B9B0-87D1D8586FF6}"/>
              </a:ext>
            </a:extLst>
          </p:cNvPr>
          <p:cNvPicPr>
            <a:picLocks noChangeAspect="1"/>
          </p:cNvPicPr>
          <p:nvPr/>
        </p:nvPicPr>
        <p:blipFill>
          <a:blip r:embed="rId2"/>
          <a:stretch>
            <a:fillRect/>
          </a:stretch>
        </p:blipFill>
        <p:spPr>
          <a:xfrm>
            <a:off x="609600" y="371061"/>
            <a:ext cx="10972800" cy="6069496"/>
          </a:xfrm>
          <a:prstGeom prst="rect">
            <a:avLst/>
          </a:prstGeom>
        </p:spPr>
      </p:pic>
    </p:spTree>
    <p:extLst>
      <p:ext uri="{BB962C8B-B14F-4D97-AF65-F5344CB8AC3E}">
        <p14:creationId xmlns:p14="http://schemas.microsoft.com/office/powerpoint/2010/main" val="231730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DBDA8-B472-4611-9D64-22ED7548A76E}"/>
              </a:ext>
            </a:extLst>
          </p:cNvPr>
          <p:cNvSpPr>
            <a:spLocks noGrp="1"/>
          </p:cNvSpPr>
          <p:nvPr>
            <p:ph type="title"/>
          </p:nvPr>
        </p:nvSpPr>
        <p:spPr/>
        <p:txBody>
          <a:bodyPr/>
          <a:lstStyle/>
          <a:p>
            <a:r>
              <a:rPr lang="en-US" b="1" dirty="0">
                <a:solidFill>
                  <a:schemeClr val="accent1">
                    <a:lumMod val="75000"/>
                  </a:schemeClr>
                </a:solidFill>
              </a:rPr>
              <a:t>Payment, exchange, inducement required </a:t>
            </a:r>
          </a:p>
        </p:txBody>
      </p:sp>
      <p:sp>
        <p:nvSpPr>
          <p:cNvPr id="3" name="Content Placeholder 2">
            <a:extLst>
              <a:ext uri="{FF2B5EF4-FFF2-40B4-BE49-F238E27FC236}">
                <a16:creationId xmlns:a16="http://schemas.microsoft.com/office/drawing/2014/main" id="{96BDBC06-FA18-47F7-ABD4-7667D4961D00}"/>
              </a:ext>
            </a:extLst>
          </p:cNvPr>
          <p:cNvSpPr>
            <a:spLocks noGrp="1"/>
          </p:cNvSpPr>
          <p:nvPr>
            <p:ph idx="1"/>
          </p:nvPr>
        </p:nvSpPr>
        <p:spPr>
          <a:xfrm>
            <a:off x="397565" y="1789043"/>
            <a:ext cx="11290852" cy="4678018"/>
          </a:xfrm>
        </p:spPr>
        <p:txBody>
          <a:bodyPr>
            <a:normAutofit/>
          </a:bodyPr>
          <a:lstStyle/>
          <a:p>
            <a:r>
              <a:rPr lang="en-US" sz="2400" dirty="0"/>
              <a:t>These programs have expressed a desire to expand their services throughout the Sacramento area’s extensive suburban network and face funding shortfalls that limited their ability to do so. </a:t>
            </a:r>
          </a:p>
          <a:p>
            <a:endParaRPr lang="en-US" sz="800" dirty="0"/>
          </a:p>
          <a:p>
            <a:r>
              <a:rPr lang="en-US" sz="2400" dirty="0"/>
              <a:t>However, the expansion plans and associated funding needs for each service differ by agency. </a:t>
            </a:r>
          </a:p>
          <a:p>
            <a:endParaRPr lang="en-US" sz="800" dirty="0"/>
          </a:p>
          <a:p>
            <a:r>
              <a:rPr lang="en-US" sz="2400" dirty="0"/>
              <a:t>Further, mitigation requirements will differ by transportation project.</a:t>
            </a:r>
          </a:p>
          <a:p>
            <a:endParaRPr lang="en-US" sz="800" dirty="0"/>
          </a:p>
          <a:p>
            <a:r>
              <a:rPr lang="en-US" sz="2400" dirty="0"/>
              <a:t>As such, the ‘payment’, ‘exchange’, or ‘other inducement’ required would need to be developed based on the specifics involved, both with regard to the VMT reduction service itself and any transportation projects needing mitigation.</a:t>
            </a:r>
          </a:p>
        </p:txBody>
      </p:sp>
    </p:spTree>
    <p:extLst>
      <p:ext uri="{BB962C8B-B14F-4D97-AF65-F5344CB8AC3E}">
        <p14:creationId xmlns:p14="http://schemas.microsoft.com/office/powerpoint/2010/main" val="1928129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970</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Sacramento-Area Regional VMT Mitigation Opportunities:   Bike Share and Microtransit First/Last Mile Accessibility Solutions  50 Corridor Transportation Management Association Sacramento Regional Transit City of West Sacramento City of Rancho Cordova City of Sacramento City of Folsom  City of Davis </vt:lpstr>
      <vt:lpstr>PowerPoint Presentation</vt:lpstr>
      <vt:lpstr>Project Description</vt:lpstr>
      <vt:lpstr>Project Description</vt:lpstr>
      <vt:lpstr>Projected VMT Reduction</vt:lpstr>
      <vt:lpstr>Evidentiary Basis</vt:lpstr>
      <vt:lpstr>PowerPoint Presentation</vt:lpstr>
      <vt:lpstr>PowerPoint Presentation</vt:lpstr>
      <vt:lpstr>Payment, exchange, inducement required </vt:lpstr>
      <vt:lpstr>Types of entities interested</vt:lpstr>
      <vt:lpstr>Types of entities interested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Judy Walton</dc:creator>
  <cp:lastModifiedBy>Judy Walton</cp:lastModifiedBy>
  <cp:revision>20</cp:revision>
  <dcterms:created xsi:type="dcterms:W3CDTF">2018-06-11T20:37:05Z</dcterms:created>
  <dcterms:modified xsi:type="dcterms:W3CDTF">2018-06-22T15:38:46Z</dcterms:modified>
</cp:coreProperties>
</file>