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6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5">
          <p15:clr>
            <a:srgbClr val="A4A3A4"/>
          </p15:clr>
        </p15:guide>
        <p15:guide id="2" pos="2116">
          <p15:clr>
            <a:srgbClr val="A4A3A4"/>
          </p15:clr>
        </p15:guide>
        <p15:guide id="3" orient="horz" pos="2928">
          <p15:clr>
            <a:srgbClr val="A4A3A4"/>
          </p15:clr>
        </p15:guide>
        <p15:guide id="4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2" d="100"/>
          <a:sy n="52" d="100"/>
        </p:scale>
        <p:origin x="68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35"/>
        <p:guide pos="2116"/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TMA’s are non-profit entity that manages the transportation needs of a coalition of employers, property owners, businesses or community members </a:t>
            </a:r>
            <a:endParaRPr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http://www.westsidemobilityplan.com/wp-content/uploads/2016/06/Nexus-Study-6.03.16.pdf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PAGE 35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lvl="0" indent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u="sng"/>
              <a:t>Vehicle Miles Reduced (VMR) fee 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/>
              <a:t>One-time fee would be charged to new development that is proportional to the VMT impact the proposed project is anticipated to generate.</a:t>
            </a:r>
            <a:endParaRPr/>
          </a:p>
        </p:txBody>
      </p:sp>
      <p:sp>
        <p:nvSpPr>
          <p:cNvPr id="88" name="Shape 88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457200" lvl="0" indent="-30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Major developers aiming to build in areas of the region predominantly accessible by car, with few other transportation options</a:t>
            </a:r>
            <a:endParaRPr/>
          </a:p>
          <a:p>
            <a:pPr marL="457200" lvl="0" indent="-304800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Lead agencies who are updating their general plan that would expand capacity and increase VMT</a:t>
            </a:r>
            <a:endParaRPr/>
          </a:p>
          <a:p>
            <a:pPr marL="457200" lvl="0" indent="-304800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Char char="●"/>
            </a:pPr>
            <a:r>
              <a:rPr lang="en-US"/>
              <a:t>Transportation agencies proposing a road capacity enhancement or new public transportation project</a:t>
            </a:r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morning, you may remember us from December 2017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were here to present initial concepts and we had a very robust conversation and heard a lot of great questions and comments from you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We’ve really been thinking through and updating our efforts to take into account what we heard and clarify where there was confusion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95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are back and first and foremost we want to overview the questions we received in December to refresh all of us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want to show updated slides that we hope can answer questions and concerns we heard in December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additional questions or follow ups, we want to leave some additional time for that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morning, you may remember us from December 2017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were here to present initial concepts and we had a very robust conversation and heard a lot of great questions and comments from you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We’ve really been thinking through and updating our efforts to take into account what we heard and clarify where there was confusion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95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are back and first and foremost we want to overview the questions we received in December to refresh all of us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want to show updated slides that we hope can answer questions and concerns we heard in December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additional questions or follow ups, we want to leave some additional time for that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6" name="Shape 126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200" cy="418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Good morning, you may remember us from December 2017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were here to present initial concepts and we had a very robust conversation and heard a lot of great questions and comments from you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We’ve really been thinking through and updating our efforts to take into account what we heard and clarify where there was confusion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95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Today we are back and first and foremost we want to overview the questions we received in December to refresh all of us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also want to show updated slides that we hope can answer questions and concerns we heard in December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75" marR="0" lvl="0" indent="-1713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If you have additional questions or follow ups, we want to leave some additional time for that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00" cy="4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1" name="Shape 151"/>
          <p:cNvSpPr txBox="1">
            <a:spLocks noGrp="1"/>
          </p:cNvSpPr>
          <p:nvPr>
            <p:ph type="dt" idx="10"/>
          </p:nvPr>
        </p:nvSpPr>
        <p:spPr>
          <a:xfrm>
            <a:off x="3970938" y="0"/>
            <a:ext cx="3037840" cy="4648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00" tIns="46550" rIns="93100" bIns="465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6/12/2018</a:t>
            </a: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bg>
      <p:bgPr>
        <a:solidFill>
          <a:schemeClr val="lt2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228600"/>
            <a:ext cx="8991600" cy="12954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Shape 17"/>
          <p:cNvSpPr txBox="1">
            <a:spLocks noGrp="1"/>
          </p:cNvSpPr>
          <p:nvPr>
            <p:ph type="ctrTitle"/>
          </p:nvPr>
        </p:nvSpPr>
        <p:spPr>
          <a:xfrm>
            <a:off x="228600" y="3429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ubTitle" idx="1"/>
          </p:nvPr>
        </p:nvSpPr>
        <p:spPr>
          <a:xfrm>
            <a:off x="228600" y="990600"/>
            <a:ext cx="83820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Title with Two Content">
  <p:cSld name="No Title with Two Conten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body" idx="1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2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B0F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marR="0" lvl="0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49B0FF"/>
              </a:buClr>
              <a:buSzPts val="2000"/>
              <a:buFont typeface="Arial"/>
              <a:buNone/>
              <a:defRPr sz="20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1CA9CC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Image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" type="blank">
  <p:cSld name="BLANK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8153400" y="6248400"/>
            <a:ext cx="609600" cy="53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title"/>
          </p:nvPr>
        </p:nvSpPr>
        <p:spPr>
          <a:xfrm>
            <a:off x="457200" y="762000"/>
            <a:ext cx="3008313" cy="8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B0F0"/>
              </a:buClr>
              <a:buSzPts val="2400"/>
              <a:buFont typeface="Calibri"/>
              <a:buNone/>
              <a:defRPr sz="2400" b="1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575050" y="762000"/>
            <a:ext cx="5111750" cy="536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2"/>
          </p:nvPr>
        </p:nvSpPr>
        <p:spPr>
          <a:xfrm>
            <a:off x="457200" y="1600200"/>
            <a:ext cx="3008313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578600" y="228600"/>
            <a:ext cx="2133600" cy="346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1" name="Shape 1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8305800" y="6248400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228600" y="6356350"/>
            <a:ext cx="245745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hyperlink" Target="mailto:rubina.ghazarian@lacity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49B0FF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1" i="0" u="none" strike="noStrike" cap="none">
              <a:solidFill>
                <a:srgbClr val="49B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" name="Shape 53"/>
          <p:cNvPicPr preferRelativeResize="0"/>
          <p:nvPr/>
        </p:nvPicPr>
        <p:blipFill rotWithShape="1">
          <a:blip r:embed="rId3">
            <a:alphaModFix/>
          </a:blip>
          <a:srcRect l="8902" r="19877"/>
          <a:stretch/>
        </p:blipFill>
        <p:spPr>
          <a:xfrm>
            <a:off x="0" y="0"/>
            <a:ext cx="9145043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Shape 54"/>
          <p:cNvSpPr txBox="1"/>
          <p:nvPr/>
        </p:nvSpPr>
        <p:spPr>
          <a:xfrm>
            <a:off x="-57346" y="-31678"/>
            <a:ext cx="9220200" cy="14477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Shape 55"/>
          <p:cNvSpPr txBox="1"/>
          <p:nvPr/>
        </p:nvSpPr>
        <p:spPr>
          <a:xfrm>
            <a:off x="228600" y="5791200"/>
            <a:ext cx="86106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City of Los Angeles </a:t>
            </a:r>
            <a:endParaRPr sz="22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US" sz="2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Departments of Transportation &amp; City Planning</a:t>
            </a:r>
            <a:endParaRPr sz="22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6" name="Shape 56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57" name="Shape 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Shape 5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Shape 59"/>
          <p:cNvSpPr/>
          <p:nvPr/>
        </p:nvSpPr>
        <p:spPr>
          <a:xfrm>
            <a:off x="152400" y="123735"/>
            <a:ext cx="882191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Reducing Vehicle Miles Travel by Investment in Transportation Management Organizations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/>
        </p:nvSpPr>
        <p:spPr>
          <a:xfrm>
            <a:off x="341745" y="-1600200"/>
            <a:ext cx="6858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304800" y="520244"/>
            <a:ext cx="8382000" cy="9012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SCAG VMT EXCHANGE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Shape 67"/>
          <p:cNvSpPr txBox="1"/>
          <p:nvPr/>
        </p:nvSpPr>
        <p:spPr>
          <a:xfrm>
            <a:off x="323250" y="3117300"/>
            <a:ext cx="8345100" cy="300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 VMT Exchange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 would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fund Countywide or Area-wide TMA trust fund to reduce regional VMT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TMA’s are non-profit entity that manages the transportation needs of their members 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TMAs develop, implement and evaluate the effectiveness of TDM strategies to reduce driver-alone trips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To receive funding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TMA would become certified by </a:t>
            </a:r>
            <a:r>
              <a:rPr lang="en-US" sz="2400" dirty="0">
                <a:latin typeface="Calibri"/>
                <a:ea typeface="Calibri"/>
                <a:cs typeface="Calibri"/>
                <a:sym typeface="Calibri"/>
              </a:rPr>
              <a:t>granting agency</a:t>
            </a: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Shape 68"/>
          <p:cNvSpPr txBox="1"/>
          <p:nvPr/>
        </p:nvSpPr>
        <p:spPr>
          <a:xfrm>
            <a:off x="418860" y="1739444"/>
            <a:ext cx="8345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How would a SCAG VMT Exchange TMA work?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0" name="Shape 70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71" name="Shape 7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" name="Shape 7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/>
        </p:nvSpPr>
        <p:spPr>
          <a:xfrm>
            <a:off x="341745" y="-1600200"/>
            <a:ext cx="6858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ctrTitle"/>
          </p:nvPr>
        </p:nvSpPr>
        <p:spPr>
          <a:xfrm>
            <a:off x="271050" y="5715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ESTIMATED VMT REDUCTION: TMO/TMAs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" name="Shape 80"/>
          <p:cNvSpPr txBox="1"/>
          <p:nvPr/>
        </p:nvSpPr>
        <p:spPr>
          <a:xfrm>
            <a:off x="141219" y="2090150"/>
            <a:ext cx="8141400" cy="398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Regional</a:t>
            </a:r>
            <a:endParaRPr sz="24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Portland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TMAs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estimated to reduce a total 0.03% VMT at the regional level</a:t>
            </a: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400" b="0" i="0" u="sng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Project Level</a:t>
            </a:r>
            <a:endParaRPr sz="2400" b="0" i="0" u="sng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TMAs alone can lead to 6-7%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commute trip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 reduction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68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Voluntary Commute Trip Reduction Programs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1% - 6.2%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commute VMT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Char char="•"/>
            </a:pP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Required Commute Trip Reduction Programs </a:t>
            </a:r>
            <a:r>
              <a:rPr lang="en-US" sz="2400">
                <a:latin typeface="Calibri"/>
                <a:ea typeface="Calibri"/>
                <a:cs typeface="Calibri"/>
                <a:sym typeface="Calibri"/>
              </a:rPr>
              <a:t>=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4.2% - 21%  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commute </a:t>
            </a:r>
            <a:r>
              <a:rPr lang="en-US" sz="2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VMT 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reduction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2" name="Shape 82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83" name="Shape 8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Shape 8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/>
        </p:nvSpPr>
        <p:spPr>
          <a:xfrm>
            <a:off x="341745" y="-1600200"/>
            <a:ext cx="6858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Shape 91"/>
          <p:cNvSpPr txBox="1">
            <a:spLocks noGrp="1"/>
          </p:cNvSpPr>
          <p:nvPr>
            <p:ph type="ctrTitle"/>
          </p:nvPr>
        </p:nvSpPr>
        <p:spPr>
          <a:xfrm>
            <a:off x="271050" y="5715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ANTICIPATED COSTS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Shape 92"/>
          <p:cNvSpPr txBox="1"/>
          <p:nvPr/>
        </p:nvSpPr>
        <p:spPr>
          <a:xfrm>
            <a:off x="418859" y="2400300"/>
            <a:ext cx="83451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One-time Vehicle Miles Reduced (VMR) fee </a:t>
            </a:r>
            <a:endParaRPr sz="3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3000" b="0" i="0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Costs would include: </a:t>
            </a:r>
            <a:endParaRPr sz="3000" b="0" i="0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Initiation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fees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Operating costs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TDM 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Guidance 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191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TM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membership dues fund ongoing costs</a:t>
            </a:r>
            <a:endParaRPr sz="3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418860" y="1739444"/>
            <a:ext cx="8345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Approximate costs per area-wide TM</a:t>
            </a:r>
            <a:r>
              <a:rPr lang="en-US" sz="32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r>
              <a:rPr lang="en-US" sz="32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: $2M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Shape 95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96" name="Shape 9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7" name="Shape 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341745" y="-1600200"/>
            <a:ext cx="6858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Shape 104"/>
          <p:cNvSpPr txBox="1">
            <a:spLocks noGrp="1"/>
          </p:cNvSpPr>
          <p:nvPr>
            <p:ph type="ctrTitle"/>
          </p:nvPr>
        </p:nvSpPr>
        <p:spPr>
          <a:xfrm>
            <a:off x="271050" y="5715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INTERESTED ENTITIES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418860" y="2349301"/>
            <a:ext cx="8014858" cy="3662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Major developers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7916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Lead agencies who are updating their general plan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Transportation agencies proposing a road capacity enhancement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7" name="Shape 107"/>
          <p:cNvSpPr txBox="1"/>
          <p:nvPr/>
        </p:nvSpPr>
        <p:spPr>
          <a:xfrm>
            <a:off x="418860" y="1739444"/>
            <a:ext cx="834505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0" i="0" u="none" strike="noStrike" cap="none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Possible Interested Parties </a:t>
            </a:r>
            <a:endParaRPr sz="3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08" name="Shape 108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109" name="Shape 10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Shape 11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/>
          <p:nvPr/>
        </p:nvSpPr>
        <p:spPr>
          <a:xfrm>
            <a:off x="341745" y="-1600200"/>
            <a:ext cx="6858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Shape 117"/>
          <p:cNvSpPr txBox="1">
            <a:spLocks noGrp="1"/>
          </p:cNvSpPr>
          <p:nvPr>
            <p:ph type="ctrTitle"/>
          </p:nvPr>
        </p:nvSpPr>
        <p:spPr>
          <a:xfrm>
            <a:off x="271050" y="5715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USE CASE: WESTSIDE MOBILITY PLAN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Shape 118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Shape 119"/>
          <p:cNvSpPr/>
          <p:nvPr/>
        </p:nvSpPr>
        <p:spPr>
          <a:xfrm>
            <a:off x="454649" y="1607219"/>
            <a:ext cx="80148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Tr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ip fees for new development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are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leveraged </a:t>
            </a:r>
            <a:r>
              <a:rPr lang="en-US" sz="3000">
                <a:latin typeface="Calibri"/>
                <a:ea typeface="Calibri"/>
                <a:cs typeface="Calibri"/>
                <a:sym typeface="Calibri"/>
              </a:rPr>
              <a:t>to build projects that</a:t>
            </a: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reduce VMT 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0.75% of trip fee funds $2M of the TMO costs 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 covers 35% of estimated project cost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1910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Fee only required of land use projects</a:t>
            </a: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Nexus based on 2035 plan horizon year</a:t>
            </a: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0" name="Shape 120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121" name="Shape 12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2" name="Shape 12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/>
        </p:nvSpPr>
        <p:spPr>
          <a:xfrm>
            <a:off x="341745" y="-1600200"/>
            <a:ext cx="6858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9" name="Shape 129"/>
          <p:cNvSpPr txBox="1">
            <a:spLocks noGrp="1"/>
          </p:cNvSpPr>
          <p:nvPr>
            <p:ph type="ctrTitle"/>
          </p:nvPr>
        </p:nvSpPr>
        <p:spPr>
          <a:xfrm>
            <a:off x="271050" y="5715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USE CASE: WESTSIDE MOBILITY PLAN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271049" y="1538044"/>
            <a:ext cx="8014800" cy="317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 TMO fees* (covers 35% of costs)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unit subdivision = $6,635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50 unit apartment building = $1,742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100 unit residential high rise = $2,103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250K sq ft office project = $31,414 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*Fee rate is based on the Coastal Transportation 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7620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Corridor Specific Plan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2" name="Shape 132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133" name="Shape 13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4" name="Shape 13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5" name="Shape 13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8325" y="1657329"/>
            <a:ext cx="5428469" cy="45140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/>
        </p:nvSpPr>
        <p:spPr>
          <a:xfrm>
            <a:off x="341745" y="-1600200"/>
            <a:ext cx="68580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None/>
            </a:pPr>
            <a:endParaRPr sz="3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Shape 142"/>
          <p:cNvSpPr txBox="1">
            <a:spLocks noGrp="1"/>
          </p:cNvSpPr>
          <p:nvPr>
            <p:ph type="ctrTitle"/>
          </p:nvPr>
        </p:nvSpPr>
        <p:spPr>
          <a:xfrm>
            <a:off x="271050" y="571500"/>
            <a:ext cx="8382000" cy="6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alibri"/>
              <a:buNone/>
            </a:pPr>
            <a:r>
              <a:rPr lang="en-US"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3600" b="0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1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Shape 144"/>
          <p:cNvSpPr/>
          <p:nvPr/>
        </p:nvSpPr>
        <p:spPr>
          <a:xfrm>
            <a:off x="271058" y="1125195"/>
            <a:ext cx="7844700" cy="22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rgbClr val="2E75B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191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Calibri"/>
              <a:buChar char="●"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Setting horizon year in capturing VMR of induced demand of capacity-enhancing roadway projects.</a:t>
            </a:r>
            <a:r>
              <a:rPr lang="en-US" sz="3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What future base year would need to be mitigated for transportation projects?</a:t>
            </a: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3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81000" algn="l" rtl="0">
              <a:lnSpc>
                <a:spcPct val="107916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Char char="●"/>
            </a:pPr>
            <a:r>
              <a:rPr lang="en-US" sz="3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Full Cost Recovery of Project?</a:t>
            </a:r>
            <a:r>
              <a:rPr lang="en-US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</a:t>
            </a:r>
            <a:endParaRPr sz="2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45" name="Shape 145"/>
          <p:cNvGrpSpPr/>
          <p:nvPr/>
        </p:nvGrpSpPr>
        <p:grpSpPr>
          <a:xfrm>
            <a:off x="6626433" y="6324600"/>
            <a:ext cx="2060367" cy="381000"/>
            <a:chOff x="6626433" y="6324600"/>
            <a:chExt cx="2060367" cy="381000"/>
          </a:xfrm>
        </p:grpSpPr>
        <p:pic>
          <p:nvPicPr>
            <p:cNvPr id="146" name="Shape 14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305800" y="6324600"/>
              <a:ext cx="381000" cy="381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Shape 14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626433" y="6324600"/>
              <a:ext cx="1526967" cy="381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 rotWithShape="1">
          <a:blip r:embed="rId3">
            <a:alphaModFix/>
          </a:blip>
          <a:srcRect l="4200" r="5511" b="971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0" y="0"/>
            <a:ext cx="9144000" cy="68707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49B0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6934200" cy="6771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Questions &amp; Comments</a:t>
            </a:r>
            <a:endParaRPr sz="32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Shape 156"/>
          <p:cNvSpPr txBox="1">
            <a:spLocks noGrp="1"/>
          </p:cNvSpPr>
          <p:nvPr>
            <p:ph type="body" idx="2"/>
          </p:nvPr>
        </p:nvSpPr>
        <p:spPr>
          <a:xfrm>
            <a:off x="457200" y="1447800"/>
            <a:ext cx="8382000" cy="4979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DAVID SOMERS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Department of Transportation</a:t>
            </a:r>
            <a:endParaRPr sz="28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e-mail </a:t>
            </a:r>
            <a:r>
              <a:rPr lang="en-US" sz="2800" b="0" i="0" u="sng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david.somers@lacity.org</a:t>
            </a:r>
            <a:br>
              <a:rPr lang="en-US" sz="2800" b="0" i="0" u="sng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2800" b="0" i="0" u="sng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3000"/>
              <a:buFont typeface="Arial"/>
              <a:buNone/>
            </a:pPr>
            <a:r>
              <a:rPr lang="en-US" sz="30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RUBINA GHAZARIAN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Department of City Planning</a:t>
            </a:r>
            <a:endParaRPr sz="3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e-mail</a:t>
            </a:r>
            <a:r>
              <a:rPr lang="en-US" sz="2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80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rubina.ghazarian@lacity.org</a:t>
            </a:r>
            <a:endParaRPr sz="2800" b="0" i="0" u="sng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800" b="0" i="0" u="sng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WEBSITE:</a:t>
            </a:r>
            <a:r>
              <a:rPr lang="en-US" sz="28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ladot.lacity.org/what-we-do/planning-development-review/transportation-planning-policy</a:t>
            </a:r>
            <a:endParaRPr sz="2800" b="0" i="0" u="sng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sldNum" idx="12"/>
          </p:nvPr>
        </p:nvSpPr>
        <p:spPr>
          <a:xfrm>
            <a:off x="7772400" y="304800"/>
            <a:ext cx="914400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b="1" i="0" u="none" strike="noStrike" cap="none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DOT Planning">
  <a:themeElements>
    <a:clrScheme name="Building Mobility for Livability">
      <a:dk1>
        <a:srgbClr val="000000"/>
      </a:dk1>
      <a:lt1>
        <a:srgbClr val="CCF0F8"/>
      </a:lt1>
      <a:dk2>
        <a:srgbClr val="002E6D"/>
      </a:dk2>
      <a:lt2>
        <a:srgbClr val="FFFFFF"/>
      </a:lt2>
      <a:accent1>
        <a:srgbClr val="1CA9CC"/>
      </a:accent1>
      <a:accent2>
        <a:srgbClr val="7DC5AA"/>
      </a:accent2>
      <a:accent3>
        <a:srgbClr val="323A73"/>
      </a:accent3>
      <a:accent4>
        <a:srgbClr val="535FBD"/>
      </a:accent4>
      <a:accent5>
        <a:srgbClr val="4A8B4A"/>
      </a:accent5>
      <a:accent6>
        <a:srgbClr val="97C73F"/>
      </a:accent6>
      <a:hlink>
        <a:srgbClr val="0000FF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851</Words>
  <Application>Microsoft Office PowerPoint</Application>
  <PresentationFormat>On-screen Show (4:3)</PresentationFormat>
  <Paragraphs>114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LADOT Planning</vt:lpstr>
      <vt:lpstr>PowerPoint Presentation</vt:lpstr>
      <vt:lpstr>SCAG VMT EXCHANGE</vt:lpstr>
      <vt:lpstr>ESTIMATED VMT REDUCTION: TMO/TMAs</vt:lpstr>
      <vt:lpstr>ANTICIPATED COSTS</vt:lpstr>
      <vt:lpstr>INTERESTED ENTITIES</vt:lpstr>
      <vt:lpstr>USE CASE: WESTSIDE MOBILITY PLAN</vt:lpstr>
      <vt:lpstr>USE CASE: WESTSIDE MOBILITY PLAN</vt:lpstr>
      <vt:lpstr>QUESTIONS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Judy</dc:creator>
  <cp:lastModifiedBy>Judy Walton</cp:lastModifiedBy>
  <cp:revision>1</cp:revision>
  <dcterms:modified xsi:type="dcterms:W3CDTF">2018-06-15T05:30:35Z</dcterms:modified>
</cp:coreProperties>
</file>